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7" r:id="rId2"/>
    <p:sldId id="257" r:id="rId3"/>
    <p:sldId id="285" r:id="rId4"/>
    <p:sldId id="330" r:id="rId5"/>
    <p:sldId id="326" r:id="rId6"/>
    <p:sldId id="265" r:id="rId7"/>
    <p:sldId id="266" r:id="rId8"/>
    <p:sldId id="267" r:id="rId9"/>
    <p:sldId id="308" r:id="rId10"/>
    <p:sldId id="328" r:id="rId11"/>
    <p:sldId id="327" r:id="rId12"/>
    <p:sldId id="310" r:id="rId13"/>
    <p:sldId id="331" r:id="rId14"/>
    <p:sldId id="325" r:id="rId15"/>
    <p:sldId id="309" r:id="rId16"/>
    <p:sldId id="312" r:id="rId17"/>
    <p:sldId id="289" r:id="rId18"/>
    <p:sldId id="272" r:id="rId19"/>
    <p:sldId id="282" r:id="rId20"/>
    <p:sldId id="324" r:id="rId21"/>
    <p:sldId id="286" r:id="rId22"/>
    <p:sldId id="329" r:id="rId23"/>
    <p:sldId id="332" r:id="rId24"/>
    <p:sldId id="333" r:id="rId25"/>
    <p:sldId id="334" r:id="rId26"/>
    <p:sldId id="335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frameSlides="1"/>
  <p:clrMru>
    <a:srgbClr val="EBE8E6"/>
    <a:srgbClr val="708D6B"/>
    <a:srgbClr val="55815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5" d="100"/>
          <a:sy n="95" d="100"/>
        </p:scale>
        <p:origin x="-5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presProps" Target="presProps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notesMaster" Target="notesMasters/notesMaster1.xml"/><Relationship Id="rId26" Type="http://schemas.openxmlformats.org/officeDocument/2006/relationships/slide" Target="slides/slide25.xml"/><Relationship Id="rId30" Type="http://schemas.openxmlformats.org/officeDocument/2006/relationships/printerSettings" Target="printerSettings/printerSettings1.bin"/><Relationship Id="rId11" Type="http://schemas.openxmlformats.org/officeDocument/2006/relationships/slide" Target="slides/slide10.xml"/><Relationship Id="rId29" Type="http://schemas.openxmlformats.org/officeDocument/2006/relationships/handoutMaster" Target="handoutMasters/handout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DA837-865C-8B47-AF6C-B6DBE5E644DC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7CC9D-1232-FA46-978B-ABCEF6BF72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BB7F7-43C5-CF41-BFFE-3E61C89ABF83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929BA-7E67-F047-AC1E-7392A40FF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2003"/>
            <a:fld id="{66F67F5C-0F50-334C-80A9-F2AC947399AD}" type="slidenum">
              <a:rPr lang="en-US"/>
              <a:pPr defTabSz="912003"/>
              <a:t>3</a:t>
            </a:fld>
            <a:endParaRPr lang="en-US" dirty="0"/>
          </a:p>
        </p:txBody>
      </p:sp>
      <p:sp>
        <p:nvSpPr>
          <p:cNvPr id="7885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dirty="0">
              <a:latin typeface="Arial" pitchFamily="-10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252A9-A158-4D49-9108-B66072BFF438}" type="datetimeFigureOut">
              <a:rPr lang="en-US" smtClean="0"/>
              <a:pPr/>
              <a:t>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7A7CA-4854-BF42-BF01-FE547A831E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4" Type="http://schemas.openxmlformats.org/officeDocument/2006/relationships/image" Target="../media/image6.jpeg"/><Relationship Id="rId4" Type="http://schemas.openxmlformats.org/officeDocument/2006/relationships/image" Target="../media/image18.png"/><Relationship Id="rId7" Type="http://schemas.openxmlformats.org/officeDocument/2006/relationships/image" Target="../media/image21.png"/><Relationship Id="rId11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0" Type="http://schemas.openxmlformats.org/officeDocument/2006/relationships/image" Target="../media/image24.png"/><Relationship Id="rId5" Type="http://schemas.openxmlformats.org/officeDocument/2006/relationships/image" Target="../media/image19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9" Type="http://schemas.openxmlformats.org/officeDocument/2006/relationships/image" Target="../media/image23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5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4" Type="http://schemas.openxmlformats.org/officeDocument/2006/relationships/image" Target="../media/image31.png"/><Relationship Id="rId5" Type="http://schemas.openxmlformats.org/officeDocument/2006/relationships/image" Target="../media/image32.jpeg"/><Relationship Id="rId7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9" Type="http://schemas.openxmlformats.org/officeDocument/2006/relationships/image" Target="../media/image13.png"/><Relationship Id="rId3" Type="http://schemas.openxmlformats.org/officeDocument/2006/relationships/image" Target="../media/image7.png"/><Relationship Id="rId6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EB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2441575"/>
          </a:xfrm>
        </p:spPr>
        <p:txBody>
          <a:bodyPr>
            <a:normAutofit fontScale="90000"/>
          </a:bodyPr>
          <a:lstStyle/>
          <a:p>
            <a:r>
              <a:rPr lang="en-US" sz="4889" dirty="0" smtClean="0"/>
              <a:t>Curriculum Update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January 4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, 2010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556" dirty="0" smtClean="0"/>
              <a:t>Master Classroom</a:t>
            </a:r>
            <a:br>
              <a:rPr lang="en-US" sz="3556" dirty="0" smtClean="0"/>
            </a:br>
            <a:r>
              <a:rPr lang="en-US" sz="3556" dirty="0" smtClean="0"/>
              <a:t>Academic Resource Center</a:t>
            </a:r>
            <a:br>
              <a:rPr lang="en-US" sz="3556" dirty="0" smtClean="0"/>
            </a:br>
            <a:r>
              <a:rPr lang="en-US" sz="3556" dirty="0" smtClean="0"/>
              <a:t>New Hampton, New Hampshire USA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New NHS logo.pn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t="-26451" b="-26451"/>
          <a:stretch>
            <a:fillRect/>
          </a:stretch>
        </p:blipFill>
        <p:spPr>
          <a:xfrm>
            <a:off x="0" y="0"/>
            <a:ext cx="3886200" cy="19796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371600" y="472281"/>
            <a:ext cx="7772400" cy="944563"/>
          </a:xfrm>
        </p:spPr>
        <p:txBody>
          <a:bodyPr/>
          <a:lstStyle/>
          <a:p>
            <a:r>
              <a:rPr lang="en-US" dirty="0" smtClean="0">
                <a:ea typeface="ＭＳ Ｐゴシック" pitchFamily="-108" charset="-128"/>
                <a:cs typeface="ＭＳ Ｐゴシック" pitchFamily="-108" charset="-128"/>
              </a:rPr>
              <a:t>12 IB Trained Teachers at NHS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eaLnBrk="1" hangingPunct="1">
              <a:buFont typeface="Arial" pitchFamily="-108" charset="0"/>
              <a:buNone/>
            </a:pPr>
            <a:endParaRPr lang="en-US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40964" name="Picture 3" descr="Freeman.tif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5988" y="2497138"/>
            <a:ext cx="9398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4" descr="Reddman.tif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438400"/>
            <a:ext cx="9398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5" descr="Reed.tif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251460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6" descr="Wilson.tif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2438400"/>
            <a:ext cx="9398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7" descr="Manny.tif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3886200"/>
            <a:ext cx="94297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8" descr="Berry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7925" y="2514600"/>
            <a:ext cx="9032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9" descr="Picture 1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67400" y="3886200"/>
            <a:ext cx="9271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10" descr="Picture 3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33800" y="3962400"/>
            <a:ext cx="88582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Picture 11" descr="Brewster.tif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38400" y="3886200"/>
            <a:ext cx="9429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Picture 12" descr="Kang.tif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34200" y="243840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Picture 13" descr="Love.tiff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143000" y="3886200"/>
            <a:ext cx="94297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5" name="Picture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010400" y="3886200"/>
            <a:ext cx="9223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7" name="TextBox 16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18" name="Picture 17" descr="seal color web square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IB Courses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219200"/>
            <a:ext cx="7467600" cy="5638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IB English SL and HL</a:t>
            </a:r>
          </a:p>
          <a:p>
            <a:r>
              <a:rPr lang="en-US" dirty="0" smtClean="0"/>
              <a:t>IB History SL and HL</a:t>
            </a:r>
          </a:p>
          <a:p>
            <a:r>
              <a:rPr lang="en-US" dirty="0" smtClean="0"/>
              <a:t>IB Spanish B SL and HL</a:t>
            </a:r>
          </a:p>
          <a:p>
            <a:r>
              <a:rPr lang="en-US" dirty="0" smtClean="0"/>
              <a:t>IB French B SL and HL</a:t>
            </a:r>
          </a:p>
          <a:p>
            <a:r>
              <a:rPr lang="en-US" dirty="0" smtClean="0"/>
              <a:t>IB Environmental Science and Society SL</a:t>
            </a:r>
          </a:p>
          <a:p>
            <a:r>
              <a:rPr lang="en-US" dirty="0" smtClean="0"/>
              <a:t>IB Biology SL and HL</a:t>
            </a:r>
          </a:p>
          <a:p>
            <a:r>
              <a:rPr lang="en-US" dirty="0" smtClean="0"/>
              <a:t>IB Physics SL and HL</a:t>
            </a:r>
          </a:p>
          <a:p>
            <a:r>
              <a:rPr lang="en-US" dirty="0" smtClean="0"/>
              <a:t>IB Math Studies SL</a:t>
            </a:r>
          </a:p>
          <a:p>
            <a:r>
              <a:rPr lang="en-US" dirty="0" smtClean="0"/>
              <a:t>IB Math SL and HL</a:t>
            </a:r>
          </a:p>
          <a:p>
            <a:r>
              <a:rPr lang="en-US" dirty="0" smtClean="0"/>
              <a:t>IB Visual Art SL and HL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TextBox 5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seal color web 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010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IB Questions</a:t>
            </a:r>
            <a:br>
              <a:rPr lang="en-US" dirty="0" smtClean="0"/>
            </a:br>
            <a:r>
              <a:rPr lang="en-US" dirty="0" smtClean="0"/>
              <a:t>Curriculum Day 2009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How many IB courses will actually be offered?</a:t>
            </a:r>
          </a:p>
          <a:p>
            <a:r>
              <a:rPr lang="en-US" dirty="0" smtClean="0"/>
              <a:t>Will the entire school participate?</a:t>
            </a:r>
          </a:p>
          <a:p>
            <a:r>
              <a:rPr lang="en-US" dirty="0" smtClean="0"/>
              <a:t>Are students pre-selected or approved to take IB courses (like AP)?</a:t>
            </a:r>
          </a:p>
          <a:p>
            <a:r>
              <a:rPr lang="en-US" dirty="0" smtClean="0"/>
              <a:t>What will an arts IB course look like?</a:t>
            </a:r>
          </a:p>
          <a:p>
            <a:r>
              <a:rPr lang="en-US" dirty="0" smtClean="0"/>
              <a:t>What is the nature of the relationship between new courses and the implementation of the IB?</a:t>
            </a:r>
          </a:p>
          <a:p>
            <a:r>
              <a:rPr lang="en-US" dirty="0" smtClean="0"/>
              <a:t>Do we really have that many students who can handle the IB?</a:t>
            </a:r>
          </a:p>
        </p:txBody>
      </p:sp>
      <p:pic>
        <p:nvPicPr>
          <p:cNvPr id="8" name="Picture 7" descr="NHS_SEAL_RGB_150dp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31648"/>
            <a:ext cx="1368552" cy="13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010400" cy="1143000"/>
          </a:xfrm>
        </p:spPr>
        <p:txBody>
          <a:bodyPr/>
          <a:lstStyle/>
          <a:p>
            <a:r>
              <a:rPr lang="en-US" dirty="0" smtClean="0"/>
              <a:t>IB Questions and Answers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How many IB courses will actually be offered?</a:t>
            </a:r>
          </a:p>
          <a:p>
            <a:r>
              <a:rPr lang="en-US" dirty="0" smtClean="0"/>
              <a:t>Will the entire school participate?</a:t>
            </a:r>
          </a:p>
          <a:p>
            <a:r>
              <a:rPr lang="en-US" dirty="0" smtClean="0"/>
              <a:t>Are students pre-selected or approved to take IB courses (like AP)?</a:t>
            </a:r>
          </a:p>
          <a:p>
            <a:r>
              <a:rPr lang="en-US" dirty="0" smtClean="0"/>
              <a:t>What will an arts IB course look like?</a:t>
            </a:r>
          </a:p>
          <a:p>
            <a:r>
              <a:rPr lang="en-US" dirty="0" smtClean="0"/>
              <a:t>What is the nature of the relationship between new courses and the implementation of the IB?</a:t>
            </a:r>
          </a:p>
          <a:p>
            <a:r>
              <a:rPr lang="en-US" dirty="0" smtClean="0"/>
              <a:t>Do we really have that many students who can handle the IB?</a:t>
            </a:r>
          </a:p>
        </p:txBody>
      </p:sp>
      <p:sp>
        <p:nvSpPr>
          <p:cNvPr id="5" name="Rectangle 4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TextBox 5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seal color web 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 Exchange</a:t>
            </a:r>
            <a:endParaRPr lang="en-US" dirty="0"/>
          </a:p>
        </p:txBody>
      </p:sp>
      <p:pic>
        <p:nvPicPr>
          <p:cNvPr id="4" name="Content Placeholder 3" descr="exchange pic.png"/>
          <p:cNvPicPr>
            <a:picLocks noGrp="1" noChangeAspect="1"/>
          </p:cNvPicPr>
          <p:nvPr>
            <p:ph idx="1"/>
          </p:nvPr>
        </p:nvPicPr>
        <p:blipFill>
          <a:blip r:embed="rId2"/>
          <a:srcRect l="-9002" r="-9002"/>
          <a:stretch>
            <a:fillRect/>
          </a:stretch>
        </p:blipFill>
        <p:spPr/>
      </p:pic>
      <p:pic>
        <p:nvPicPr>
          <p:cNvPr id="5" name="Picture 4" descr="NHS_SEAL_RGB_150dp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31648"/>
            <a:ext cx="1368552" cy="13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 Exchange</a:t>
            </a:r>
            <a:endParaRPr lang="en-US" dirty="0"/>
          </a:p>
        </p:txBody>
      </p:sp>
      <p:pic>
        <p:nvPicPr>
          <p:cNvPr id="4" name="Content Placeholder 3" descr="P1010007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457200" y="1676400"/>
            <a:ext cx="8229600" cy="4525963"/>
          </a:xfrm>
        </p:spPr>
      </p:pic>
      <p:sp>
        <p:nvSpPr>
          <p:cNvPr id="6" name="Rectangle 5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TextBox 6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seal color web squa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Reciprocal Cross-Cultural Exchange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600" dirty="0" smtClean="0"/>
              <a:t>China students and faculty visit</a:t>
            </a:r>
          </a:p>
          <a:p>
            <a:r>
              <a:rPr lang="en-US" sz="3600" dirty="0" smtClean="0"/>
              <a:t>End of April, 2010</a:t>
            </a:r>
          </a:p>
          <a:p>
            <a:r>
              <a:rPr lang="en-US" sz="3600" dirty="0" smtClean="0"/>
              <a:t>7-10 Chinese students</a:t>
            </a:r>
          </a:p>
          <a:p>
            <a:r>
              <a:rPr lang="en-US" sz="3600" dirty="0" smtClean="0"/>
              <a:t>2-3 Chinese faculty</a:t>
            </a:r>
          </a:p>
          <a:p>
            <a:endParaRPr lang="en-US" dirty="0"/>
          </a:p>
        </p:txBody>
      </p:sp>
      <p:pic>
        <p:nvPicPr>
          <p:cNvPr id="7" name="Content Placeholder 6" descr="P1010024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4712" b="-24712"/>
          <a:stretch>
            <a:fillRect/>
          </a:stretch>
        </p:blipFill>
        <p:spPr>
          <a:xfrm>
            <a:off x="4648200" y="1219200"/>
            <a:ext cx="4038600" cy="4525963"/>
          </a:xfrm>
        </p:spPr>
      </p:pic>
      <p:sp>
        <p:nvSpPr>
          <p:cNvPr id="6" name="Rectangle 5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8" name="TextBox 7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seal color web squa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7921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ea typeface="ＭＳ Ｐゴシック" pitchFamily="-112" charset="-128"/>
                <a:cs typeface="ＭＳ Ｐゴシック" pitchFamily="-112" charset="-128"/>
              </a:rPr>
              <a:t>NHS Curriculum</a:t>
            </a:r>
          </a:p>
        </p:txBody>
      </p:sp>
      <p:pic>
        <p:nvPicPr>
          <p:cNvPr id="10" name="Picture 33" descr="G-#1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 l="23958" t="26666" r="13542" b="25833"/>
          <a:stretch>
            <a:fillRect/>
          </a:stretch>
        </p:blipFill>
        <p:spPr bwMode="auto">
          <a:xfrm rot="-376542">
            <a:off x="1546040" y="5229228"/>
            <a:ext cx="1624013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33800" y="1260901"/>
            <a:ext cx="541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/>
              <a:t>NHS Teacher Profile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Intentional </a:t>
            </a:r>
            <a:r>
              <a:rPr lang="en-US" sz="2400" dirty="0"/>
              <a:t>Teaching Strategies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33800" y="3352800"/>
            <a:ext cx="541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/>
              <a:t>NHS Foundations of Learning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21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</a:t>
            </a:r>
            <a:r>
              <a:rPr lang="en-US" sz="2400" dirty="0"/>
              <a:t>Century Skills Continuum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48808" y="5410200"/>
            <a:ext cx="541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/>
              <a:t>NHS Globally </a:t>
            </a:r>
            <a:r>
              <a:rPr lang="en-US" sz="2400" b="1" dirty="0"/>
              <a:t>Relevant </a:t>
            </a:r>
            <a:r>
              <a:rPr lang="en-US" sz="2400" b="1" dirty="0" smtClean="0"/>
              <a:t>Content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Connecting Content to Context</a:t>
            </a:r>
            <a:endParaRPr lang="en-US" sz="2400" dirty="0"/>
          </a:p>
        </p:txBody>
      </p:sp>
      <p:pic>
        <p:nvPicPr>
          <p:cNvPr id="14" name="Picture 13" descr="pic FO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883067"/>
            <a:ext cx="1268412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icture 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944563"/>
            <a:ext cx="1859531" cy="154275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6" name="TextBox 15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17" name="Picture 16" descr="seal color web squar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8" y="274638"/>
            <a:ext cx="7467600" cy="792161"/>
          </a:xfrm>
        </p:spPr>
        <p:txBody>
          <a:bodyPr/>
          <a:lstStyle/>
          <a:p>
            <a:r>
              <a:rPr lang="en-US" dirty="0" smtClean="0"/>
              <a:t>NHS Curricular Opportunities</a:t>
            </a:r>
            <a:endParaRPr lang="en-US" dirty="0"/>
          </a:p>
        </p:txBody>
      </p:sp>
      <p:pic>
        <p:nvPicPr>
          <p:cNvPr id="10" name="Picture 33" descr="G-#1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 l="23958" t="26666" r="13542" b="25833"/>
          <a:stretch>
            <a:fillRect/>
          </a:stretch>
        </p:blipFill>
        <p:spPr bwMode="auto">
          <a:xfrm rot="21223458">
            <a:off x="3400585" y="1641767"/>
            <a:ext cx="2328048" cy="221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pic FO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545672"/>
            <a:ext cx="1633799" cy="2429151"/>
          </a:xfrm>
          <a:prstGeom prst="rect">
            <a:avLst/>
          </a:prstGeom>
        </p:spPr>
      </p:pic>
      <p:pic>
        <p:nvPicPr>
          <p:cNvPr id="17" name="Picture 16" descr="M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4249734"/>
            <a:ext cx="2133600" cy="1593164"/>
          </a:xfrm>
          <a:prstGeom prst="rect">
            <a:avLst/>
          </a:prstGeom>
        </p:spPr>
      </p:pic>
      <p:pic>
        <p:nvPicPr>
          <p:cNvPr id="9" name="Picture 8" descr="iblog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4249734"/>
            <a:ext cx="1791890" cy="1762872"/>
          </a:xfrm>
          <a:prstGeom prst="rect">
            <a:avLst/>
          </a:prstGeom>
        </p:spPr>
      </p:pic>
      <p:pic>
        <p:nvPicPr>
          <p:cNvPr id="11" name="Picture 10" descr="Picture 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635" y="1676400"/>
            <a:ext cx="2770365" cy="2298423"/>
          </a:xfrm>
          <a:prstGeom prst="rect">
            <a:avLst/>
          </a:prstGeom>
        </p:spPr>
      </p:pic>
      <p:pic>
        <p:nvPicPr>
          <p:cNvPr id="8" name="Picture 7" descr="P101000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6637" y="4225572"/>
            <a:ext cx="2452307" cy="183923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TextBox 12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15" name="Picture 14" descr="seal color web square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274638"/>
            <a:ext cx="6934200" cy="1143000"/>
          </a:xfrm>
        </p:spPr>
        <p:txBody>
          <a:bodyPr/>
          <a:lstStyle/>
          <a:p>
            <a:r>
              <a:rPr lang="en-US" dirty="0" smtClean="0"/>
              <a:t>Global Curriculum 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105789"/>
            <a:ext cx="6324600" cy="5440505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None/>
            </a:pPr>
            <a:r>
              <a:rPr lang="en-US" sz="4000" b="1" dirty="0" smtClean="0"/>
              <a:t>First Year (Study Year) 2008-2009</a:t>
            </a:r>
          </a:p>
          <a:p>
            <a:pPr lvl="0">
              <a:buNone/>
            </a:pPr>
            <a:r>
              <a:rPr lang="en-US" sz="4000" dirty="0" smtClean="0"/>
              <a:t>Review best practices/current research/sample materials</a:t>
            </a:r>
          </a:p>
          <a:p>
            <a:pPr lvl="0">
              <a:buNone/>
            </a:pPr>
            <a:r>
              <a:rPr lang="en-US" sz="4000" dirty="0" smtClean="0"/>
              <a:t>Define global relevancy </a:t>
            </a:r>
          </a:p>
          <a:p>
            <a:pPr lvl="0">
              <a:buNone/>
            </a:pPr>
            <a:r>
              <a:rPr lang="en-US" sz="4000" dirty="0" smtClean="0"/>
              <a:t>Review present curriculum</a:t>
            </a:r>
          </a:p>
          <a:p>
            <a:pPr lvl="0">
              <a:buNone/>
            </a:pPr>
            <a:r>
              <a:rPr lang="en-US" sz="4000" dirty="0" smtClean="0"/>
              <a:t>Evaluate present curriculum </a:t>
            </a:r>
          </a:p>
          <a:p>
            <a:pPr lvl="0">
              <a:buNone/>
            </a:pPr>
            <a:r>
              <a:rPr lang="en-US" sz="4000" dirty="0" smtClean="0"/>
              <a:t>Determine curricular direction based on global relevancy  </a:t>
            </a:r>
          </a:p>
          <a:p>
            <a:pPr>
              <a:buNone/>
            </a:pPr>
            <a:r>
              <a:rPr lang="en-US" sz="4000" dirty="0" smtClean="0"/>
              <a:t> </a:t>
            </a:r>
          </a:p>
          <a:p>
            <a:pPr>
              <a:buNone/>
            </a:pPr>
            <a:r>
              <a:rPr lang="en-US" sz="4000" b="1" dirty="0" smtClean="0"/>
              <a:t>Second Year (Development Year) 2009-2010</a:t>
            </a:r>
          </a:p>
          <a:p>
            <a:pPr lvl="0">
              <a:buNone/>
            </a:pPr>
            <a:r>
              <a:rPr lang="en-US" sz="4000" dirty="0" smtClean="0"/>
              <a:t>Continue to collect and review sample material</a:t>
            </a:r>
          </a:p>
          <a:p>
            <a:pPr lvl="0">
              <a:buNone/>
            </a:pPr>
            <a:r>
              <a:rPr lang="en-US" sz="4000" dirty="0" smtClean="0"/>
              <a:t>Incorporate curricular direction base on globally relevant concepts</a:t>
            </a:r>
          </a:p>
          <a:p>
            <a:pPr lvl="0">
              <a:buNone/>
            </a:pPr>
            <a:r>
              <a:rPr lang="en-US" sz="4000" dirty="0" smtClean="0"/>
              <a:t>Initiate new courses</a:t>
            </a:r>
          </a:p>
          <a:p>
            <a:pPr lvl="0">
              <a:buNone/>
            </a:pPr>
            <a:r>
              <a:rPr lang="en-US" sz="4000" dirty="0" smtClean="0"/>
              <a:t>Collaboratively re-evaluate curriculum</a:t>
            </a:r>
          </a:p>
          <a:p>
            <a:pPr lvl="0">
              <a:buNone/>
            </a:pPr>
            <a:r>
              <a:rPr lang="en-US" sz="4000" dirty="0" smtClean="0"/>
              <a:t>Begin drafting revised or new curriculum documents</a:t>
            </a:r>
          </a:p>
          <a:p>
            <a:pPr>
              <a:buNone/>
            </a:pPr>
            <a:r>
              <a:rPr lang="en-US" sz="4000" dirty="0" smtClean="0"/>
              <a:t> </a:t>
            </a:r>
          </a:p>
          <a:p>
            <a:pPr>
              <a:buNone/>
            </a:pPr>
            <a:r>
              <a:rPr lang="en-US" sz="4000" b="1" dirty="0" smtClean="0"/>
              <a:t>Third Year (Implementation Year) 2010-2011</a:t>
            </a:r>
          </a:p>
          <a:p>
            <a:pPr lvl="0">
              <a:buNone/>
            </a:pPr>
            <a:r>
              <a:rPr lang="en-US" sz="4000" dirty="0" smtClean="0"/>
              <a:t>Implement new curricular change and resource materials </a:t>
            </a:r>
          </a:p>
          <a:p>
            <a:pPr lvl="0">
              <a:buNone/>
            </a:pPr>
            <a:r>
              <a:rPr lang="en-US" sz="4000" dirty="0" smtClean="0"/>
              <a:t>Provide appropriate staff development support </a:t>
            </a:r>
          </a:p>
          <a:p>
            <a:pPr lvl="0">
              <a:buNone/>
            </a:pPr>
            <a:r>
              <a:rPr lang="en-US" sz="4000" dirty="0" smtClean="0"/>
              <a:t>Develop appreciate school-wide assessments to show student progress </a:t>
            </a:r>
          </a:p>
          <a:p>
            <a:pPr lvl="0">
              <a:buNone/>
            </a:pPr>
            <a:r>
              <a:rPr lang="en-US" sz="4000" dirty="0" smtClean="0"/>
              <a:t>Teachers develop classroom units that are aligned to the new curriculum</a:t>
            </a:r>
          </a:p>
          <a:p>
            <a:pPr lvl="0">
              <a:buNone/>
            </a:pPr>
            <a:r>
              <a:rPr lang="en-US" sz="4000" dirty="0" smtClean="0"/>
              <a:t>Determine review cycle of subject area </a:t>
            </a:r>
          </a:p>
          <a:p>
            <a:pPr lvl="0">
              <a:buNone/>
            </a:pPr>
            <a:r>
              <a:rPr lang="en-US" sz="4000" dirty="0" smtClean="0"/>
              <a:t>(ongoing revision/upgrading of units until next adoption)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TextBox 5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seal color web 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7921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ea typeface="ＭＳ Ｐゴシック" pitchFamily="-112" charset="-128"/>
                <a:cs typeface="ＭＳ Ｐゴシック" pitchFamily="-112" charset="-128"/>
              </a:rPr>
              <a:t>NHS Curricular Direction</a:t>
            </a:r>
          </a:p>
        </p:txBody>
      </p:sp>
      <p:pic>
        <p:nvPicPr>
          <p:cNvPr id="10" name="Picture 33" descr="G-#1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 l="23958" t="26666" r="13542" b="25833"/>
          <a:stretch>
            <a:fillRect/>
          </a:stretch>
        </p:blipFill>
        <p:spPr bwMode="auto">
          <a:xfrm rot="-376542">
            <a:off x="307975" y="4865688"/>
            <a:ext cx="1624013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362200" y="1250950"/>
            <a:ext cx="541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/>
              <a:t>NHS Teacher Profile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Intentional </a:t>
            </a:r>
            <a:r>
              <a:rPr lang="en-US" sz="2400" dirty="0"/>
              <a:t>Teaching Strategies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362200" y="3352800"/>
            <a:ext cx="541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/>
              <a:t>NHS Foundations of Learning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21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</a:t>
            </a:r>
            <a:r>
              <a:rPr lang="en-US" sz="2400" dirty="0"/>
              <a:t>Century Skills Continuum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62200" y="5410200"/>
            <a:ext cx="541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/>
              <a:t>NHS Globally </a:t>
            </a:r>
            <a:r>
              <a:rPr lang="en-US" sz="2400" b="1" dirty="0"/>
              <a:t>Relevant </a:t>
            </a:r>
            <a:r>
              <a:rPr lang="en-US" sz="2400" b="1" dirty="0" smtClean="0"/>
              <a:t>Content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Connecting Content to Context</a:t>
            </a:r>
            <a:endParaRPr lang="en-US" sz="2400" dirty="0"/>
          </a:p>
        </p:txBody>
      </p:sp>
      <p:pic>
        <p:nvPicPr>
          <p:cNvPr id="14" name="Picture 13" descr="pic FO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388" y="2743200"/>
            <a:ext cx="1268412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icture 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416" y="944563"/>
            <a:ext cx="1859531" cy="1542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543800" cy="1143000"/>
          </a:xfrm>
        </p:spPr>
        <p:txBody>
          <a:bodyPr/>
          <a:lstStyle/>
          <a:p>
            <a:r>
              <a:rPr lang="en-US" dirty="0" smtClean="0"/>
              <a:t>Important 2010 Due 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r>
              <a:rPr lang="en-US" dirty="0" smtClean="0"/>
              <a:t>Jan 18:  Professional Development Portfolios</a:t>
            </a:r>
          </a:p>
          <a:p>
            <a:r>
              <a:rPr lang="en-US" dirty="0" smtClean="0"/>
              <a:t>Feb. 13:  New Course Suggestions Forms</a:t>
            </a:r>
          </a:p>
          <a:p>
            <a:r>
              <a:rPr lang="en-US" dirty="0" smtClean="0"/>
              <a:t>March 1:  Renewed Adoption Textbook Titles</a:t>
            </a:r>
          </a:p>
          <a:p>
            <a:r>
              <a:rPr lang="en-US" dirty="0" smtClean="0"/>
              <a:t>April 26:  Proposed Final Exam Copy</a:t>
            </a:r>
          </a:p>
          <a:p>
            <a:r>
              <a:rPr lang="en-US" dirty="0" smtClean="0"/>
              <a:t>May 1:  Newly Adopted Text Titles (2010-11)</a:t>
            </a:r>
          </a:p>
          <a:p>
            <a:r>
              <a:rPr lang="en-US" dirty="0" smtClean="0"/>
              <a:t>June 1:  Novels and Ancillary Materials (2010-11)</a:t>
            </a:r>
            <a:endParaRPr lang="en-US" dirty="0"/>
          </a:p>
        </p:txBody>
      </p:sp>
      <p:pic>
        <p:nvPicPr>
          <p:cNvPr id="5" name="Picture 4" descr="seal color web 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TextBox 6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74638"/>
            <a:ext cx="6781800" cy="792162"/>
          </a:xfrm>
        </p:spPr>
        <p:txBody>
          <a:bodyPr>
            <a:noAutofit/>
          </a:bodyPr>
          <a:lstStyle/>
          <a:p>
            <a:r>
              <a:rPr lang="en-US" sz="2600" dirty="0" smtClean="0"/>
              <a:t>http://newhamptoncurriculum.wikispaces.com/</a:t>
            </a:r>
            <a:endParaRPr lang="en-US" sz="2600" dirty="0"/>
          </a:p>
        </p:txBody>
      </p:sp>
      <p:pic>
        <p:nvPicPr>
          <p:cNvPr id="6" name="Content Placeholder 5" descr="Picture 2.png"/>
          <p:cNvPicPr>
            <a:picLocks noGrp="1" noChangeAspect="1"/>
          </p:cNvPicPr>
          <p:nvPr>
            <p:ph idx="1"/>
          </p:nvPr>
        </p:nvPicPr>
        <p:blipFill>
          <a:blip r:embed="rId2"/>
          <a:srcRect l="-5601" r="-5601"/>
          <a:stretch>
            <a:fillRect/>
          </a:stretch>
        </p:blipFill>
        <p:spPr>
          <a:xfrm>
            <a:off x="0" y="1676400"/>
            <a:ext cx="9199486" cy="5059363"/>
          </a:xfrm>
        </p:spPr>
      </p:pic>
      <p:pic>
        <p:nvPicPr>
          <p:cNvPr id="5" name="Picture 4" descr="seal color web squa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TextBox 6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seal color web 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842" name="Straight Connector 18"/>
          <p:cNvCxnSpPr>
            <a:cxnSpLocks noChangeShapeType="1"/>
          </p:cNvCxnSpPr>
          <p:nvPr/>
        </p:nvCxnSpPr>
        <p:spPr bwMode="auto">
          <a:xfrm>
            <a:off x="2438400" y="4876800"/>
            <a:ext cx="4876800" cy="1588"/>
          </a:xfrm>
          <a:prstGeom prst="line">
            <a:avLst/>
          </a:prstGeom>
          <a:noFill/>
          <a:ln w="857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5843" name="Straight Connector 16"/>
          <p:cNvCxnSpPr>
            <a:cxnSpLocks noChangeShapeType="1"/>
          </p:cNvCxnSpPr>
          <p:nvPr/>
        </p:nvCxnSpPr>
        <p:spPr bwMode="auto">
          <a:xfrm>
            <a:off x="2133600" y="1676400"/>
            <a:ext cx="4876800" cy="1588"/>
          </a:xfrm>
          <a:prstGeom prst="line">
            <a:avLst/>
          </a:prstGeom>
          <a:noFill/>
          <a:ln w="857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35844" name="Rounded Rectangle 7"/>
          <p:cNvSpPr>
            <a:spLocks noChangeArrowheads="1"/>
          </p:cNvSpPr>
          <p:nvPr/>
        </p:nvSpPr>
        <p:spPr bwMode="auto">
          <a:xfrm>
            <a:off x="4267200" y="3962400"/>
            <a:ext cx="1676400" cy="1828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845" name="Rounded Rectangle 8"/>
          <p:cNvSpPr>
            <a:spLocks noChangeArrowheads="1"/>
          </p:cNvSpPr>
          <p:nvPr/>
        </p:nvSpPr>
        <p:spPr bwMode="auto">
          <a:xfrm>
            <a:off x="6477000" y="1066800"/>
            <a:ext cx="1828800" cy="464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846" name="Rounded Rectangle 6"/>
          <p:cNvSpPr>
            <a:spLocks noChangeArrowheads="1"/>
          </p:cNvSpPr>
          <p:nvPr/>
        </p:nvSpPr>
        <p:spPr bwMode="auto">
          <a:xfrm>
            <a:off x="1600200" y="1066800"/>
            <a:ext cx="2286000" cy="464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20" name="TextBox 9"/>
          <p:cNvSpPr txBox="1">
            <a:spLocks noChangeArrowheads="1"/>
          </p:cNvSpPr>
          <p:nvPr/>
        </p:nvSpPr>
        <p:spPr bwMode="auto">
          <a:xfrm>
            <a:off x="1714500" y="1295400"/>
            <a:ext cx="2057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 pitchFamily="-110" charset="0"/>
              <a:buChar char="•"/>
            </a:pPr>
            <a:r>
              <a:rPr lang="en-US" sz="1400"/>
              <a:t>Statistical Analysis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Cells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Chemistry of Life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Genetics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Ecology and Evolution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Human Health and Physiology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Nucleic acids and proteins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Cell respiration &amp; photosynthesis</a:t>
            </a:r>
          </a:p>
          <a:p>
            <a:endParaRPr lang="en-US" sz="1200"/>
          </a:p>
          <a:p>
            <a:endParaRPr lang="en-US" sz="1200"/>
          </a:p>
          <a:p>
            <a:endParaRPr lang="en-US" sz="1200"/>
          </a:p>
        </p:txBody>
      </p:sp>
      <p:sp>
        <p:nvSpPr>
          <p:cNvPr id="21511" name="TextBox 10"/>
          <p:cNvSpPr txBox="1">
            <a:spLocks noChangeArrowheads="1"/>
          </p:cNvSpPr>
          <p:nvPr/>
        </p:nvSpPr>
        <p:spPr bwMode="auto">
          <a:xfrm>
            <a:off x="1905000" y="533400"/>
            <a:ext cx="1981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CORE Topics</a:t>
            </a:r>
          </a:p>
        </p:txBody>
      </p:sp>
      <p:sp>
        <p:nvSpPr>
          <p:cNvPr id="21512" name="TextBox 11"/>
          <p:cNvSpPr txBox="1">
            <a:spLocks noChangeArrowheads="1"/>
          </p:cNvSpPr>
          <p:nvPr/>
        </p:nvSpPr>
        <p:spPr bwMode="auto">
          <a:xfrm>
            <a:off x="4191000" y="3200400"/>
            <a:ext cx="1981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Higher Level</a:t>
            </a:r>
          </a:p>
        </p:txBody>
      </p:sp>
      <p:sp>
        <p:nvSpPr>
          <p:cNvPr id="21513" name="TextBox 12"/>
          <p:cNvSpPr txBox="1">
            <a:spLocks noChangeArrowheads="1"/>
          </p:cNvSpPr>
          <p:nvPr/>
        </p:nvSpPr>
        <p:spPr bwMode="auto">
          <a:xfrm>
            <a:off x="6781800" y="533400"/>
            <a:ext cx="1981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Options</a:t>
            </a:r>
          </a:p>
        </p:txBody>
      </p:sp>
      <p:sp>
        <p:nvSpPr>
          <p:cNvPr id="21514" name="TextBox 13"/>
          <p:cNvSpPr txBox="1">
            <a:spLocks noChangeArrowheads="1"/>
          </p:cNvSpPr>
          <p:nvPr/>
        </p:nvSpPr>
        <p:spPr bwMode="auto">
          <a:xfrm>
            <a:off x="381000" y="1295400"/>
            <a:ext cx="1371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Standard Level</a:t>
            </a:r>
          </a:p>
        </p:txBody>
      </p:sp>
      <p:sp>
        <p:nvSpPr>
          <p:cNvPr id="21515" name="TextBox 14"/>
          <p:cNvSpPr txBox="1">
            <a:spLocks noChangeArrowheads="1"/>
          </p:cNvSpPr>
          <p:nvPr/>
        </p:nvSpPr>
        <p:spPr bwMode="auto">
          <a:xfrm>
            <a:off x="381000" y="4419600"/>
            <a:ext cx="1371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Higher Level</a:t>
            </a:r>
          </a:p>
        </p:txBody>
      </p:sp>
      <p:sp>
        <p:nvSpPr>
          <p:cNvPr id="21516" name="TextBox 13"/>
          <p:cNvSpPr txBox="1">
            <a:spLocks noChangeArrowheads="1"/>
          </p:cNvSpPr>
          <p:nvPr/>
        </p:nvSpPr>
        <p:spPr bwMode="auto">
          <a:xfrm>
            <a:off x="4114800" y="228600"/>
            <a:ext cx="2590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/>
              <a:t>IB Biology Syllabus Outline</a:t>
            </a:r>
          </a:p>
        </p:txBody>
      </p:sp>
      <p:sp>
        <p:nvSpPr>
          <p:cNvPr id="21517" name="TextBox 9"/>
          <p:cNvSpPr txBox="1">
            <a:spLocks noChangeArrowheads="1"/>
          </p:cNvSpPr>
          <p:nvPr/>
        </p:nvSpPr>
        <p:spPr bwMode="auto">
          <a:xfrm>
            <a:off x="4419600" y="4114800"/>
            <a:ext cx="1447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 pitchFamily="-110" charset="0"/>
              <a:buChar char="•"/>
            </a:pPr>
            <a:r>
              <a:rPr lang="en-US" sz="1200"/>
              <a:t> Nucleic acids and proteins</a:t>
            </a:r>
          </a:p>
          <a:p>
            <a:pPr>
              <a:buFont typeface="Arial" pitchFamily="-110" charset="0"/>
              <a:buChar char="•"/>
            </a:pPr>
            <a:r>
              <a:rPr lang="en-US" sz="1200"/>
              <a:t>Cell respiration &amp; photosynthesis</a:t>
            </a:r>
          </a:p>
          <a:p>
            <a:pPr>
              <a:buFont typeface="Arial" pitchFamily="-110" charset="0"/>
              <a:buChar char="•"/>
            </a:pPr>
            <a:r>
              <a:rPr lang="en-US" sz="1200"/>
              <a:t>Plant Science</a:t>
            </a:r>
          </a:p>
          <a:p>
            <a:pPr>
              <a:buFont typeface="Arial" pitchFamily="-110" charset="0"/>
              <a:buChar char="•"/>
            </a:pPr>
            <a:r>
              <a:rPr lang="en-US" sz="1200"/>
              <a:t>Genetics</a:t>
            </a:r>
          </a:p>
          <a:p>
            <a:pPr>
              <a:buFont typeface="Arial" pitchFamily="-110" charset="0"/>
              <a:buChar char="•"/>
            </a:pPr>
            <a:r>
              <a:rPr lang="en-US" sz="1200"/>
              <a:t>Human heath and Physiology</a:t>
            </a:r>
          </a:p>
          <a:p>
            <a:endParaRPr lang="en-US" sz="1200"/>
          </a:p>
          <a:p>
            <a:endParaRPr lang="en-US" sz="1200"/>
          </a:p>
        </p:txBody>
      </p:sp>
      <p:sp>
        <p:nvSpPr>
          <p:cNvPr id="21518" name="TextBox 9"/>
          <p:cNvSpPr txBox="1">
            <a:spLocks noChangeArrowheads="1"/>
          </p:cNvSpPr>
          <p:nvPr/>
        </p:nvSpPr>
        <p:spPr bwMode="auto">
          <a:xfrm>
            <a:off x="6629400" y="1219200"/>
            <a:ext cx="1447800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 pitchFamily="-110" charset="0"/>
              <a:buChar char="•"/>
            </a:pPr>
            <a:r>
              <a:rPr lang="en-US" sz="1400"/>
              <a:t>Human nutrition and health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Physiology of exercise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Cells and energy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Evolution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Neurobiology and behavior</a:t>
            </a:r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Microbes and biotechnology</a:t>
            </a:r>
          </a:p>
          <a:p>
            <a:pPr>
              <a:buFont typeface="Arial" pitchFamily="-110" charset="0"/>
              <a:buChar char="•"/>
            </a:pPr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400"/>
              <a:t>Ecology and conservation</a:t>
            </a:r>
          </a:p>
          <a:p>
            <a:endParaRPr lang="en-US" sz="1400"/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endParaRPr lang="en-US" sz="1200"/>
          </a:p>
          <a:p>
            <a:endParaRPr lang="en-US" sz="1200"/>
          </a:p>
          <a:p>
            <a:endParaRPr 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0" grpId="0"/>
      <p:bldP spid="21511" grpId="0"/>
      <p:bldP spid="21512" grpId="0"/>
      <p:bldP spid="21513" grpId="0"/>
      <p:bldP spid="21514" grpId="0"/>
      <p:bldP spid="21515" grpId="0"/>
      <p:bldP spid="21516" grpId="0"/>
      <p:bldP spid="21517" grpId="0"/>
      <p:bldP spid="215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938" name="Straight Connector 18"/>
          <p:cNvCxnSpPr>
            <a:cxnSpLocks noChangeShapeType="1"/>
          </p:cNvCxnSpPr>
          <p:nvPr/>
        </p:nvCxnSpPr>
        <p:spPr bwMode="auto">
          <a:xfrm>
            <a:off x="2438400" y="4876800"/>
            <a:ext cx="4876800" cy="1588"/>
          </a:xfrm>
          <a:prstGeom prst="line">
            <a:avLst/>
          </a:prstGeom>
          <a:noFill/>
          <a:ln w="857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9939" name="Straight Connector 16"/>
          <p:cNvCxnSpPr>
            <a:cxnSpLocks noChangeShapeType="1"/>
          </p:cNvCxnSpPr>
          <p:nvPr/>
        </p:nvCxnSpPr>
        <p:spPr bwMode="auto">
          <a:xfrm>
            <a:off x="2133600" y="1676400"/>
            <a:ext cx="4876800" cy="1588"/>
          </a:xfrm>
          <a:prstGeom prst="line">
            <a:avLst/>
          </a:prstGeom>
          <a:noFill/>
          <a:ln w="857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39940" name="Rounded Rectangle 7"/>
          <p:cNvSpPr>
            <a:spLocks noChangeArrowheads="1"/>
          </p:cNvSpPr>
          <p:nvPr/>
        </p:nvSpPr>
        <p:spPr bwMode="auto">
          <a:xfrm>
            <a:off x="4267200" y="3962400"/>
            <a:ext cx="1676400" cy="1828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41" name="Rounded Rectangle 8"/>
          <p:cNvSpPr>
            <a:spLocks noChangeArrowheads="1"/>
          </p:cNvSpPr>
          <p:nvPr/>
        </p:nvSpPr>
        <p:spPr bwMode="auto">
          <a:xfrm>
            <a:off x="6477000" y="1066800"/>
            <a:ext cx="1828800" cy="5029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42" name="Rounded Rectangle 6"/>
          <p:cNvSpPr>
            <a:spLocks noChangeArrowheads="1"/>
          </p:cNvSpPr>
          <p:nvPr/>
        </p:nvSpPr>
        <p:spPr bwMode="auto">
          <a:xfrm>
            <a:off x="1600200" y="1066800"/>
            <a:ext cx="2286000" cy="5075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2" name="TextBox 9"/>
          <p:cNvSpPr txBox="1">
            <a:spLocks noChangeAspect="1" noChangeArrowheads="1"/>
          </p:cNvSpPr>
          <p:nvPr/>
        </p:nvSpPr>
        <p:spPr bwMode="auto">
          <a:xfrm>
            <a:off x="1752600" y="1149350"/>
            <a:ext cx="2057400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1400"/>
          </a:p>
          <a:p>
            <a:pPr>
              <a:buFont typeface="Arial" pitchFamily="-110" charset="0"/>
              <a:buChar char="•"/>
            </a:pPr>
            <a:r>
              <a:rPr lang="en-US" sz="1800"/>
              <a:t>Causes, practices and effects of war</a:t>
            </a:r>
          </a:p>
          <a:p>
            <a:endParaRPr lang="en-US" sz="1800"/>
          </a:p>
          <a:p>
            <a:pPr>
              <a:buFont typeface="Arial" pitchFamily="-110" charset="0"/>
              <a:buChar char="•"/>
            </a:pPr>
            <a:r>
              <a:rPr lang="en-US" sz="1800"/>
              <a:t>Nationalist and independence movements</a:t>
            </a:r>
          </a:p>
          <a:p>
            <a:endParaRPr lang="en-US" sz="1800"/>
          </a:p>
          <a:p>
            <a:pPr>
              <a:buFont typeface="Arial" pitchFamily="-110" charset="0"/>
              <a:buChar char="•"/>
            </a:pPr>
            <a:r>
              <a:rPr lang="en-US" sz="1800"/>
              <a:t>Rise and rule of single-party states</a:t>
            </a:r>
          </a:p>
          <a:p>
            <a:endParaRPr lang="en-US" sz="1800"/>
          </a:p>
          <a:p>
            <a:pPr>
              <a:buFont typeface="Arial" pitchFamily="-110" charset="0"/>
              <a:buChar char="•"/>
            </a:pPr>
            <a:r>
              <a:rPr lang="en-US" sz="1800"/>
              <a:t>The state and it relationship with religion and minorities</a:t>
            </a:r>
          </a:p>
          <a:p>
            <a:pPr>
              <a:buFont typeface="Arial" pitchFamily="-110" charset="0"/>
              <a:buChar char="•"/>
            </a:pPr>
            <a:endParaRPr lang="en-US" sz="1800"/>
          </a:p>
          <a:p>
            <a:pPr>
              <a:buFont typeface="Arial" pitchFamily="-110" charset="0"/>
              <a:buChar char="•"/>
            </a:pPr>
            <a:r>
              <a:rPr lang="en-US" sz="1800"/>
              <a:t>The Cold War</a:t>
            </a:r>
          </a:p>
        </p:txBody>
      </p:sp>
      <p:sp>
        <p:nvSpPr>
          <p:cNvPr id="24583" name="TextBox 10"/>
          <p:cNvSpPr txBox="1">
            <a:spLocks noChangeArrowheads="1"/>
          </p:cNvSpPr>
          <p:nvPr/>
        </p:nvSpPr>
        <p:spPr bwMode="auto">
          <a:xfrm>
            <a:off x="1905000" y="533400"/>
            <a:ext cx="1981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CORE Topics</a:t>
            </a:r>
          </a:p>
        </p:txBody>
      </p:sp>
      <p:sp>
        <p:nvSpPr>
          <p:cNvPr id="24584" name="TextBox 11"/>
          <p:cNvSpPr txBox="1">
            <a:spLocks noChangeArrowheads="1"/>
          </p:cNvSpPr>
          <p:nvPr/>
        </p:nvSpPr>
        <p:spPr bwMode="auto">
          <a:xfrm>
            <a:off x="4191000" y="3200400"/>
            <a:ext cx="1981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Higher Level</a:t>
            </a:r>
          </a:p>
        </p:txBody>
      </p:sp>
      <p:sp>
        <p:nvSpPr>
          <p:cNvPr id="24585" name="TextBox 12"/>
          <p:cNvSpPr txBox="1">
            <a:spLocks noChangeArrowheads="1"/>
          </p:cNvSpPr>
          <p:nvPr/>
        </p:nvSpPr>
        <p:spPr bwMode="auto">
          <a:xfrm>
            <a:off x="6781800" y="533400"/>
            <a:ext cx="1981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Options</a:t>
            </a:r>
          </a:p>
        </p:txBody>
      </p:sp>
      <p:sp>
        <p:nvSpPr>
          <p:cNvPr id="24586" name="TextBox 13"/>
          <p:cNvSpPr txBox="1">
            <a:spLocks noChangeArrowheads="1"/>
          </p:cNvSpPr>
          <p:nvPr/>
        </p:nvSpPr>
        <p:spPr bwMode="auto">
          <a:xfrm>
            <a:off x="381000" y="1295400"/>
            <a:ext cx="1371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Standard Level</a:t>
            </a:r>
          </a:p>
        </p:txBody>
      </p:sp>
      <p:sp>
        <p:nvSpPr>
          <p:cNvPr id="24587" name="TextBox 14"/>
          <p:cNvSpPr txBox="1">
            <a:spLocks noChangeArrowheads="1"/>
          </p:cNvSpPr>
          <p:nvPr/>
        </p:nvSpPr>
        <p:spPr bwMode="auto">
          <a:xfrm>
            <a:off x="381000" y="4419600"/>
            <a:ext cx="1371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Higher Level</a:t>
            </a:r>
          </a:p>
        </p:txBody>
      </p:sp>
      <p:sp>
        <p:nvSpPr>
          <p:cNvPr id="24588" name="TextBox 13"/>
          <p:cNvSpPr txBox="1">
            <a:spLocks noChangeArrowheads="1"/>
          </p:cNvSpPr>
          <p:nvPr/>
        </p:nvSpPr>
        <p:spPr bwMode="auto">
          <a:xfrm>
            <a:off x="4114800" y="228600"/>
            <a:ext cx="2590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/>
              <a:t>IB History Syllabus Outline</a:t>
            </a:r>
          </a:p>
        </p:txBody>
      </p:sp>
      <p:sp>
        <p:nvSpPr>
          <p:cNvPr id="24589" name="TextBox 9"/>
          <p:cNvSpPr txBox="1">
            <a:spLocks noChangeArrowheads="1"/>
          </p:cNvSpPr>
          <p:nvPr/>
        </p:nvSpPr>
        <p:spPr bwMode="auto">
          <a:xfrm>
            <a:off x="4419600" y="4114800"/>
            <a:ext cx="1447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 pitchFamily="-110" charset="0"/>
              <a:buChar char="•"/>
            </a:pPr>
            <a:r>
              <a:rPr lang="en-US" sz="1200"/>
              <a:t>Africa</a:t>
            </a:r>
          </a:p>
          <a:p>
            <a:pPr>
              <a:buFont typeface="Arial" pitchFamily="-110" charset="0"/>
              <a:buChar char="•"/>
            </a:pPr>
            <a:r>
              <a:rPr lang="en-US" sz="1200"/>
              <a:t>Americas</a:t>
            </a:r>
          </a:p>
          <a:p>
            <a:pPr>
              <a:buFont typeface="Arial" pitchFamily="-110" charset="0"/>
              <a:buChar char="•"/>
            </a:pPr>
            <a:r>
              <a:rPr lang="en-US" sz="1200"/>
              <a:t>Asia &amp; Oceania</a:t>
            </a:r>
          </a:p>
          <a:p>
            <a:pPr>
              <a:buFont typeface="Arial" pitchFamily="-110" charset="0"/>
              <a:buChar char="•"/>
            </a:pPr>
            <a:r>
              <a:rPr lang="en-US" sz="1200"/>
              <a:t>Europe</a:t>
            </a:r>
          </a:p>
          <a:p>
            <a:pPr>
              <a:buFont typeface="Arial" pitchFamily="-110" charset="0"/>
              <a:buChar char="•"/>
            </a:pPr>
            <a:r>
              <a:rPr lang="en-US" sz="1200"/>
              <a:t>South Asia and the Middle East with North Africa</a:t>
            </a:r>
          </a:p>
          <a:p>
            <a:endParaRPr lang="en-US" sz="1200"/>
          </a:p>
          <a:p>
            <a:endParaRPr lang="en-US" sz="1200"/>
          </a:p>
        </p:txBody>
      </p:sp>
      <p:sp>
        <p:nvSpPr>
          <p:cNvPr id="24590" name="TextBox 9"/>
          <p:cNvSpPr txBox="1">
            <a:spLocks noChangeArrowheads="1"/>
          </p:cNvSpPr>
          <p:nvPr/>
        </p:nvSpPr>
        <p:spPr bwMode="auto">
          <a:xfrm>
            <a:off x="6629400" y="1219200"/>
            <a:ext cx="1447800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 pitchFamily="-110" charset="0"/>
              <a:buChar char="•"/>
            </a:pPr>
            <a:r>
              <a:rPr lang="en-US" sz="1600"/>
              <a:t> The USSR under Stalin</a:t>
            </a:r>
          </a:p>
          <a:p>
            <a:pPr>
              <a:buFont typeface="Arial" pitchFamily="-110" charset="0"/>
              <a:buChar char="•"/>
            </a:pPr>
            <a:endParaRPr lang="en-US" sz="1600"/>
          </a:p>
          <a:p>
            <a:pPr>
              <a:buFont typeface="Arial" pitchFamily="-110" charset="0"/>
              <a:buChar char="•"/>
            </a:pPr>
            <a:r>
              <a:rPr lang="en-US" sz="1600"/>
              <a:t>Emergence &amp; development of the People’s Republic of China 1949-1979</a:t>
            </a:r>
          </a:p>
          <a:p>
            <a:pPr>
              <a:buFont typeface="Arial" pitchFamily="-110" charset="0"/>
              <a:buChar char="•"/>
            </a:pPr>
            <a:endParaRPr lang="en-US" sz="1600"/>
          </a:p>
          <a:p>
            <a:pPr>
              <a:buFont typeface="Arial" pitchFamily="-110" charset="0"/>
              <a:buChar char="•"/>
            </a:pPr>
            <a:r>
              <a:rPr lang="en-US" sz="1600"/>
              <a:t>The Cold War, 1960-1979</a:t>
            </a:r>
          </a:p>
          <a:p>
            <a:pPr>
              <a:buFont typeface="Arial" pitchFamily="-110" charset="0"/>
              <a:buChar char="•"/>
            </a:pPr>
            <a:endParaRPr lang="en-US" sz="1400"/>
          </a:p>
          <a:p>
            <a:endParaRPr lang="en-US" sz="1400"/>
          </a:p>
          <a:p>
            <a:endParaRPr lang="en-US" sz="1400"/>
          </a:p>
          <a:p>
            <a:pPr>
              <a:buFont typeface="Arial" pitchFamily="-110" charset="0"/>
              <a:buChar char="•"/>
            </a:pPr>
            <a:endParaRPr lang="en-US" sz="1200"/>
          </a:p>
          <a:p>
            <a:endParaRPr lang="en-US" sz="1200"/>
          </a:p>
          <a:p>
            <a:r>
              <a:rPr lang="en-US" sz="1200"/>
              <a:t> </a:t>
            </a:r>
          </a:p>
          <a:p>
            <a:endParaRPr 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2" grpId="0"/>
      <p:bldP spid="24583" grpId="0"/>
      <p:bldP spid="24584" grpId="0"/>
      <p:bldP spid="24585" grpId="0"/>
      <p:bldP spid="24586" grpId="0"/>
      <p:bldP spid="24587" grpId="0"/>
      <p:bldP spid="24588" grpId="0"/>
      <p:bldP spid="24589" grpId="0"/>
      <p:bldP spid="245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p Arrow Callout 8"/>
          <p:cNvSpPr/>
          <p:nvPr/>
        </p:nvSpPr>
        <p:spPr>
          <a:xfrm>
            <a:off x="685800" y="228600"/>
            <a:ext cx="8153400" cy="2514600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Up Arrow Callout 7"/>
          <p:cNvSpPr/>
          <p:nvPr/>
        </p:nvSpPr>
        <p:spPr>
          <a:xfrm>
            <a:off x="685800" y="1447800"/>
            <a:ext cx="8153400" cy="2667000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Up Arrow Callout 6"/>
          <p:cNvSpPr/>
          <p:nvPr/>
        </p:nvSpPr>
        <p:spPr>
          <a:xfrm>
            <a:off x="685800" y="2743200"/>
            <a:ext cx="8153400" cy="2514600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Up Arrow Callout 5"/>
          <p:cNvSpPr/>
          <p:nvPr/>
        </p:nvSpPr>
        <p:spPr>
          <a:xfrm>
            <a:off x="685800" y="4343400"/>
            <a:ext cx="8153400" cy="2209800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001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ENGLISH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817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HISTORY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863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FOL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SEMINAR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2771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ARTS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909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SCIENCE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955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MATH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00100" y="12192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ENGLISH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0100" y="24384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ENGLISH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01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ENGLISH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955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MATH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095500" y="24384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MATH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3909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SCIENCE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390900" y="24384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SCIENCE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686300" y="3810000"/>
            <a:ext cx="1295400" cy="10668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ELECTIVE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9817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HISTORY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81700" y="12192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HISTORY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2771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ARTS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095500" y="12192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 MATH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390900" y="1219200"/>
            <a:ext cx="1295400" cy="10668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OPEN</a:t>
            </a:r>
          </a:p>
          <a:p>
            <a:pPr algn="ctr"/>
            <a:r>
              <a:rPr lang="en-US" i="1" dirty="0" smtClean="0">
                <a:solidFill>
                  <a:srgbClr val="000000"/>
                </a:solidFill>
              </a:rPr>
              <a:t>ELECTIVE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686300" y="12192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WORLD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LANGUAGE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686300" y="24384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WORLD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LANGUAGE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981700" y="24384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HISTORY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277100" y="1219200"/>
            <a:ext cx="1295400" cy="10668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OPEN</a:t>
            </a:r>
          </a:p>
          <a:p>
            <a:pPr algn="ctr"/>
            <a:r>
              <a:rPr lang="en-US" i="1" dirty="0" smtClean="0">
                <a:solidFill>
                  <a:srgbClr val="000000"/>
                </a:solidFill>
              </a:rPr>
              <a:t>ELECTIVE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277100" y="24384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ARTS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1000" y="286434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2010  Curriculum </a:t>
            </a:r>
            <a:endParaRPr lang="en-US" sz="3600" dirty="0"/>
          </a:p>
        </p:txBody>
      </p:sp>
      <p:sp>
        <p:nvSpPr>
          <p:cNvPr id="35" name="TextBox 34"/>
          <p:cNvSpPr txBox="1"/>
          <p:nvPr/>
        </p:nvSpPr>
        <p:spPr>
          <a:xfrm>
            <a:off x="5257800" y="286434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IB Diploma Program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2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p Arrow Callout 8"/>
          <p:cNvSpPr/>
          <p:nvPr/>
        </p:nvSpPr>
        <p:spPr>
          <a:xfrm>
            <a:off x="685800" y="228600"/>
            <a:ext cx="8153400" cy="2514600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Up Arrow Callout 7"/>
          <p:cNvSpPr/>
          <p:nvPr/>
        </p:nvSpPr>
        <p:spPr>
          <a:xfrm>
            <a:off x="685800" y="1447800"/>
            <a:ext cx="8153400" cy="2667000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Up Arrow Callout 6"/>
          <p:cNvSpPr/>
          <p:nvPr/>
        </p:nvSpPr>
        <p:spPr>
          <a:xfrm>
            <a:off x="685800" y="2743200"/>
            <a:ext cx="8153400" cy="2514600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Up Arrow Callout 5"/>
          <p:cNvSpPr/>
          <p:nvPr/>
        </p:nvSpPr>
        <p:spPr>
          <a:xfrm>
            <a:off x="685800" y="4343400"/>
            <a:ext cx="8153400" cy="2209800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001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ENGLISH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817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HISTORY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863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WORLD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LANGUAGE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771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ARTS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909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SCIENCE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95500" y="52578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MATH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00100" y="12192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ENGLISH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0100" y="24384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ENGLISH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01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ENGLISH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955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MATH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095500" y="24384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MATH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3909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SCIENCE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390900" y="24384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SCIENCE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6863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WORLD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LANGUAGE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9817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HISTORY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81700" y="12192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IB ELECTIVE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277100" y="38100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ARTS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095500" y="1219200"/>
            <a:ext cx="1295400" cy="10668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OPEN ELECTIVE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390900" y="12192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IB ELECTIVE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686300" y="1219200"/>
            <a:ext cx="1295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WORLD LANGUAGE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686300" y="2438400"/>
            <a:ext cx="1295400" cy="10668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OPEN ELECTIVE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981700" y="24384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i="1" dirty="0" smtClean="0">
                <a:solidFill>
                  <a:srgbClr val="000000"/>
                </a:solidFill>
              </a:rPr>
              <a:t>ELECTIVE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277100" y="1219200"/>
            <a:ext cx="1295400" cy="10668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OPEN ELECTIVE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277100" y="2438400"/>
            <a:ext cx="1295400" cy="106680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rgbClr val="000000"/>
                </a:solidFill>
              </a:rPr>
              <a:t>IB</a:t>
            </a:r>
          </a:p>
          <a:p>
            <a:pPr algn="ctr"/>
            <a:r>
              <a:rPr lang="en-US" i="1" dirty="0" smtClean="0">
                <a:solidFill>
                  <a:srgbClr val="000000"/>
                </a:solidFill>
              </a:rPr>
              <a:t>ELECTIVE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7200" y="286434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2010  Curriculum </a:t>
            </a:r>
            <a:endParaRPr lang="en-US" sz="3600" dirty="0"/>
          </a:p>
        </p:txBody>
      </p:sp>
      <p:sp>
        <p:nvSpPr>
          <p:cNvPr id="35" name="TextBox 34"/>
          <p:cNvSpPr txBox="1"/>
          <p:nvPr/>
        </p:nvSpPr>
        <p:spPr>
          <a:xfrm>
            <a:off x="5562600" y="286434"/>
            <a:ext cx="4000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 IB Electives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7531" y="152400"/>
            <a:ext cx="5468938" cy="762000"/>
          </a:xfrm>
        </p:spPr>
        <p:txBody>
          <a:bodyPr/>
          <a:lstStyle/>
          <a:p>
            <a:pPr eaLnBrk="1" hangingPunct="1"/>
            <a:r>
              <a:rPr lang="en-US" dirty="0" smtClean="0"/>
              <a:t>NHS Teacher Profile</a:t>
            </a:r>
            <a:endParaRPr lang="en-US" dirty="0"/>
          </a:p>
        </p:txBody>
      </p:sp>
      <p:sp>
        <p:nvSpPr>
          <p:cNvPr id="29699" name="_s130089"/>
          <p:cNvSpPr>
            <a:spLocks noChangeShapeType="1"/>
          </p:cNvSpPr>
          <p:nvPr/>
        </p:nvSpPr>
        <p:spPr bwMode="auto">
          <a:xfrm flipH="1" flipV="1">
            <a:off x="3048000" y="3128962"/>
            <a:ext cx="638175" cy="16509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700" name="_s130088"/>
          <p:cNvSpPr>
            <a:spLocks noChangeArrowheads="1"/>
          </p:cNvSpPr>
          <p:nvPr/>
        </p:nvSpPr>
        <p:spPr bwMode="auto">
          <a:xfrm>
            <a:off x="1737518" y="2158999"/>
            <a:ext cx="1527175" cy="1390649"/>
          </a:xfrm>
          <a:prstGeom prst="ellipse">
            <a:avLst/>
          </a:prstGeom>
          <a:gradFill rotWithShape="1">
            <a:gsLst>
              <a:gs pos="0">
                <a:srgbClr val="F3A036"/>
              </a:gs>
              <a:gs pos="100000">
                <a:srgbClr val="704A1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Differentiation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9701" name="_s130087"/>
          <p:cNvSpPr>
            <a:spLocks noChangeShapeType="1"/>
          </p:cNvSpPr>
          <p:nvPr/>
        </p:nvSpPr>
        <p:spPr bwMode="auto">
          <a:xfrm flipH="1">
            <a:off x="3264693" y="3608387"/>
            <a:ext cx="758031" cy="382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702" name="_s130086"/>
          <p:cNvSpPr>
            <a:spLocks noChangeArrowheads="1"/>
          </p:cNvSpPr>
          <p:nvPr/>
        </p:nvSpPr>
        <p:spPr bwMode="auto">
          <a:xfrm>
            <a:off x="1837531" y="3606800"/>
            <a:ext cx="1427163" cy="1430337"/>
          </a:xfrm>
          <a:prstGeom prst="ellipse">
            <a:avLst/>
          </a:prstGeom>
          <a:gradFill rotWithShape="1">
            <a:gsLst>
              <a:gs pos="0">
                <a:srgbClr val="F3A036"/>
              </a:gs>
              <a:gs pos="100000">
                <a:srgbClr val="704A1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400" baseline="-25000" dirty="0" smtClean="0">
                <a:solidFill>
                  <a:schemeClr val="bg1"/>
                </a:solidFill>
              </a:rPr>
              <a:t>Increasingly</a:t>
            </a:r>
          </a:p>
          <a:p>
            <a:pPr algn="ctr"/>
            <a:r>
              <a:rPr lang="en-US" sz="2400" baseline="-25000" dirty="0" smtClean="0">
                <a:solidFill>
                  <a:schemeClr val="bg1"/>
                </a:solidFill>
              </a:rPr>
              <a:t>Self-directed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9703" name="_s130083"/>
          <p:cNvSpPr>
            <a:spLocks noChangeShapeType="1"/>
          </p:cNvSpPr>
          <p:nvPr/>
        </p:nvSpPr>
        <p:spPr bwMode="auto">
          <a:xfrm flipH="1">
            <a:off x="4081463" y="3990975"/>
            <a:ext cx="247650" cy="512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704" name="_s130078"/>
          <p:cNvSpPr>
            <a:spLocks noChangeArrowheads="1"/>
          </p:cNvSpPr>
          <p:nvPr/>
        </p:nvSpPr>
        <p:spPr bwMode="auto">
          <a:xfrm>
            <a:off x="3048000" y="4446588"/>
            <a:ext cx="1354138" cy="1344612"/>
          </a:xfrm>
          <a:prstGeom prst="ellipse">
            <a:avLst/>
          </a:prstGeom>
          <a:gradFill rotWithShape="1">
            <a:gsLst>
              <a:gs pos="0">
                <a:srgbClr val="F3A036"/>
              </a:gs>
              <a:gs pos="100000">
                <a:srgbClr val="704A1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Experiential </a:t>
            </a:r>
          </a:p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Learning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9705" name="_s130082"/>
          <p:cNvSpPr>
            <a:spLocks noChangeShapeType="1"/>
          </p:cNvSpPr>
          <p:nvPr/>
        </p:nvSpPr>
        <p:spPr bwMode="auto">
          <a:xfrm>
            <a:off x="4818063" y="4191000"/>
            <a:ext cx="247650" cy="311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706" name="_s130076"/>
          <p:cNvSpPr>
            <a:spLocks noChangeArrowheads="1"/>
          </p:cNvSpPr>
          <p:nvPr/>
        </p:nvSpPr>
        <p:spPr bwMode="auto">
          <a:xfrm>
            <a:off x="4449762" y="4503738"/>
            <a:ext cx="1352550" cy="1344612"/>
          </a:xfrm>
          <a:prstGeom prst="ellipse">
            <a:avLst/>
          </a:prstGeom>
          <a:gradFill rotWithShape="1">
            <a:gsLst>
              <a:gs pos="0">
                <a:srgbClr val="F3A036"/>
              </a:gs>
              <a:gs pos="100000">
                <a:srgbClr val="704A1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Inquiry </a:t>
            </a:r>
          </a:p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based </a:t>
            </a:r>
          </a:p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Instruction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9707" name="_s130081"/>
          <p:cNvSpPr>
            <a:spLocks noChangeShapeType="1"/>
          </p:cNvSpPr>
          <p:nvPr/>
        </p:nvSpPr>
        <p:spPr bwMode="auto">
          <a:xfrm>
            <a:off x="5122863" y="3676650"/>
            <a:ext cx="631825" cy="31432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708" name="_s130074"/>
          <p:cNvSpPr>
            <a:spLocks noChangeArrowheads="1"/>
          </p:cNvSpPr>
          <p:nvPr/>
        </p:nvSpPr>
        <p:spPr bwMode="auto">
          <a:xfrm>
            <a:off x="5660232" y="3676650"/>
            <a:ext cx="1464468" cy="1430337"/>
          </a:xfrm>
          <a:prstGeom prst="ellipse">
            <a:avLst/>
          </a:prstGeom>
          <a:gradFill rotWithShape="1">
            <a:gsLst>
              <a:gs pos="0">
                <a:srgbClr val="F3A036"/>
              </a:gs>
              <a:gs pos="100000">
                <a:srgbClr val="704A1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Cooperative </a:t>
            </a:r>
          </a:p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Learning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9709" name="_s130080"/>
          <p:cNvSpPr>
            <a:spLocks noChangeShapeType="1"/>
          </p:cNvSpPr>
          <p:nvPr/>
        </p:nvSpPr>
        <p:spPr bwMode="auto">
          <a:xfrm flipV="1">
            <a:off x="5122863" y="2854323"/>
            <a:ext cx="735805" cy="4397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710" name="_s130072"/>
          <p:cNvSpPr>
            <a:spLocks noChangeArrowheads="1"/>
          </p:cNvSpPr>
          <p:nvPr/>
        </p:nvSpPr>
        <p:spPr bwMode="auto">
          <a:xfrm>
            <a:off x="5676900" y="2217737"/>
            <a:ext cx="1447800" cy="1390650"/>
          </a:xfrm>
          <a:prstGeom prst="ellipse">
            <a:avLst/>
          </a:prstGeom>
          <a:gradFill rotWithShape="1">
            <a:gsLst>
              <a:gs pos="0">
                <a:srgbClr val="F3A036"/>
              </a:gs>
              <a:gs pos="100000">
                <a:srgbClr val="704A1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Student-</a:t>
            </a:r>
          </a:p>
          <a:p>
            <a:pPr algn="ctr"/>
            <a:r>
              <a:rPr lang="en-US" sz="2400" baseline="-25000" dirty="0">
                <a:solidFill>
                  <a:schemeClr val="bg1"/>
                </a:solidFill>
              </a:rPr>
              <a:t>Centered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9711" name="_s130079"/>
          <p:cNvSpPr>
            <a:spLocks noChangeShapeType="1"/>
          </p:cNvSpPr>
          <p:nvPr/>
        </p:nvSpPr>
        <p:spPr bwMode="auto">
          <a:xfrm flipV="1">
            <a:off x="4818063" y="2349498"/>
            <a:ext cx="247650" cy="504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712" name="_s130070"/>
          <p:cNvSpPr>
            <a:spLocks noChangeArrowheads="1"/>
          </p:cNvSpPr>
          <p:nvPr/>
        </p:nvSpPr>
        <p:spPr bwMode="auto">
          <a:xfrm>
            <a:off x="4571999" y="1208089"/>
            <a:ext cx="1520825" cy="1371601"/>
          </a:xfrm>
          <a:prstGeom prst="ellipse">
            <a:avLst/>
          </a:prstGeom>
          <a:gradFill rotWithShape="1">
            <a:gsLst>
              <a:gs pos="0">
                <a:srgbClr val="F3A036"/>
              </a:gs>
              <a:gs pos="100000">
                <a:srgbClr val="704A1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400" baseline="-25000" dirty="0" smtClean="0">
                <a:solidFill>
                  <a:schemeClr val="bg1"/>
                </a:solidFill>
              </a:rPr>
              <a:t>Multi-Modal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19" name="_s130079"/>
          <p:cNvSpPr>
            <a:spLocks noChangeShapeType="1"/>
          </p:cNvSpPr>
          <p:nvPr/>
        </p:nvSpPr>
        <p:spPr bwMode="auto">
          <a:xfrm flipH="1" flipV="1">
            <a:off x="3686170" y="2349497"/>
            <a:ext cx="336551" cy="504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_s130088"/>
          <p:cNvSpPr>
            <a:spLocks noChangeArrowheads="1"/>
          </p:cNvSpPr>
          <p:nvPr/>
        </p:nvSpPr>
        <p:spPr bwMode="auto">
          <a:xfrm>
            <a:off x="2922587" y="1208089"/>
            <a:ext cx="1527175" cy="1390649"/>
          </a:xfrm>
          <a:prstGeom prst="ellipse">
            <a:avLst/>
          </a:prstGeom>
          <a:gradFill rotWithShape="1">
            <a:gsLst>
              <a:gs pos="0">
                <a:srgbClr val="F3A036"/>
              </a:gs>
              <a:gs pos="100000">
                <a:srgbClr val="704A1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400" baseline="-25000" dirty="0" smtClean="0">
                <a:solidFill>
                  <a:schemeClr val="bg1"/>
                </a:solidFill>
              </a:rPr>
              <a:t>Technology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9713" name="_s130068"/>
          <p:cNvSpPr>
            <a:spLocks noChangeArrowheads="1"/>
          </p:cNvSpPr>
          <p:nvPr/>
        </p:nvSpPr>
        <p:spPr bwMode="auto">
          <a:xfrm>
            <a:off x="3575843" y="2579690"/>
            <a:ext cx="1747837" cy="1671638"/>
          </a:xfrm>
          <a:prstGeom prst="ellipse">
            <a:avLst/>
          </a:prstGeom>
          <a:gradFill rotWithShape="0">
            <a:gsLst>
              <a:gs pos="0">
                <a:srgbClr val="E20043"/>
              </a:gs>
              <a:gs pos="100000">
                <a:srgbClr val="69001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600" baseline="-25000" dirty="0" smtClean="0">
                <a:solidFill>
                  <a:schemeClr val="bg1"/>
                </a:solidFill>
              </a:rPr>
              <a:t>New</a:t>
            </a:r>
          </a:p>
          <a:p>
            <a:pPr algn="ctr"/>
            <a:r>
              <a:rPr lang="en-US" sz="2600" baseline="-25000" dirty="0" smtClean="0">
                <a:solidFill>
                  <a:schemeClr val="bg1"/>
                </a:solidFill>
              </a:rPr>
              <a:t> Hampton</a:t>
            </a:r>
          </a:p>
          <a:p>
            <a:pPr algn="ctr"/>
            <a:r>
              <a:rPr lang="en-US" sz="2600" baseline="-25000" dirty="0" smtClean="0">
                <a:solidFill>
                  <a:schemeClr val="bg1"/>
                </a:solidFill>
              </a:rPr>
              <a:t>School</a:t>
            </a:r>
          </a:p>
          <a:p>
            <a:pPr algn="ctr"/>
            <a:endParaRPr lang="en-US" sz="2000" baseline="-25000" dirty="0">
              <a:solidFill>
                <a:schemeClr val="bg1"/>
              </a:solidFill>
            </a:endParaRPr>
          </a:p>
        </p:txBody>
      </p:sp>
      <p:pic>
        <p:nvPicPr>
          <p:cNvPr id="20" name="Picture 19" descr="NHS_SEAL_RGB_150dp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918" y="15240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782" y="274638"/>
            <a:ext cx="7665226" cy="1143000"/>
          </a:xfrm>
        </p:spPr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356519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Academic Domains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Best Practices in Teaching Pedagogy</a:t>
            </a:r>
          </a:p>
          <a:p>
            <a:r>
              <a:rPr lang="en-US" dirty="0" smtClean="0"/>
              <a:t>Foundations of Learning</a:t>
            </a:r>
          </a:p>
          <a:p>
            <a:r>
              <a:rPr lang="en-US" dirty="0" smtClean="0"/>
              <a:t>Global Issues</a:t>
            </a:r>
          </a:p>
          <a:p>
            <a:r>
              <a:rPr lang="en-US" dirty="0" smtClean="0"/>
              <a:t>Instructional Technology</a:t>
            </a:r>
          </a:p>
          <a:p>
            <a:r>
              <a:rPr lang="en-US" dirty="0" smtClean="0"/>
              <a:t>Professionalism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>
          <a:xfrm>
            <a:off x="4645025" y="1356519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Academic Leadership</a:t>
            </a:r>
            <a:endParaRPr lang="en-US" sz="2800" dirty="0"/>
          </a:p>
        </p:txBody>
      </p:sp>
      <p:pic>
        <p:nvPicPr>
          <p:cNvPr id="8" name="Picture 7" descr="seal color web 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2147" y="3489679"/>
            <a:ext cx="2483262" cy="16555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7388" y="3536631"/>
            <a:ext cx="1298574" cy="160855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9987" y="1997760"/>
            <a:ext cx="1204414" cy="14919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0640" y="1997760"/>
            <a:ext cx="1273346" cy="15773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5226" y="5145187"/>
            <a:ext cx="1216342" cy="150669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5962" y="3477002"/>
            <a:ext cx="1338024" cy="166818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97388" y="1997760"/>
            <a:ext cx="1194180" cy="14792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TextBox 6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Foundations of Learning</a:t>
            </a:r>
            <a:endParaRPr lang="en-US" dirty="0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4342" r="-4342"/>
          <a:stretch>
            <a:fillRect/>
          </a:stretch>
        </p:blipFill>
        <p:spPr>
          <a:xfrm>
            <a:off x="0" y="1417638"/>
            <a:ext cx="9199486" cy="5059363"/>
          </a:xfrm>
        </p:spPr>
      </p:pic>
      <p:pic>
        <p:nvPicPr>
          <p:cNvPr id="6" name="Picture 5" descr="NHS_SEAL_RGB_150dp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8438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</p:spPr>
        <p:txBody>
          <a:bodyPr/>
          <a:lstStyle/>
          <a:p>
            <a:r>
              <a:rPr lang="en-US" dirty="0" smtClean="0"/>
              <a:t>Foundations of Learning</a:t>
            </a:r>
            <a:endParaRPr lang="en-US" dirty="0"/>
          </a:p>
        </p:txBody>
      </p:sp>
      <p:pic>
        <p:nvPicPr>
          <p:cNvPr id="5" name="Picture 4" descr="pic FO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58097"/>
            <a:ext cx="3505200" cy="52115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91200" y="2483903"/>
            <a:ext cx="2667000" cy="418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Writing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Reading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Problem Solving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Technology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Research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Organization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Note Taking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Speaking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Awareness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Creativity</a:t>
            </a:r>
          </a:p>
          <a:p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724400" y="1406685"/>
            <a:ext cx="441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Right Skills in </a:t>
            </a:r>
          </a:p>
          <a:p>
            <a:r>
              <a:rPr lang="en-US" sz="3200" dirty="0" smtClean="0"/>
              <a:t>The Right Places:</a:t>
            </a:r>
          </a:p>
        </p:txBody>
      </p:sp>
      <p:sp>
        <p:nvSpPr>
          <p:cNvPr id="11" name="Rectangle 10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TextBox 11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seal color web squa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G-#1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 l="23958" t="26666" r="13542" b="25833"/>
          <a:stretch>
            <a:fillRect/>
          </a:stretch>
        </p:blipFill>
        <p:spPr bwMode="auto">
          <a:xfrm rot="21223458">
            <a:off x="1032050" y="2110188"/>
            <a:ext cx="3960488" cy="376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62200" y="274638"/>
            <a:ext cx="6324600" cy="1143000"/>
          </a:xfrm>
        </p:spPr>
        <p:txBody>
          <a:bodyPr/>
          <a:lstStyle/>
          <a:p>
            <a:r>
              <a:rPr lang="en-US" dirty="0" smtClean="0"/>
              <a:t>Globally Relevant Content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86388" y="2819400"/>
            <a:ext cx="3505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400" dirty="0" smtClean="0"/>
              <a:t>Progressive</a:t>
            </a:r>
          </a:p>
          <a:p>
            <a:pPr>
              <a:buFont typeface="Arial"/>
              <a:buChar char="•"/>
            </a:pPr>
            <a:r>
              <a:rPr lang="en-US" sz="4400" dirty="0" smtClean="0"/>
              <a:t>Integrated</a:t>
            </a:r>
          </a:p>
          <a:p>
            <a:pPr>
              <a:buFont typeface="Arial"/>
              <a:buChar char="•"/>
            </a:pPr>
            <a:r>
              <a:rPr lang="en-US" sz="4400" dirty="0" smtClean="0"/>
              <a:t>Relevant</a:t>
            </a:r>
          </a:p>
          <a:p>
            <a:pPr>
              <a:buFont typeface="Arial"/>
              <a:buChar char="•"/>
            </a:pPr>
            <a:endParaRPr lang="en-US" sz="4400" dirty="0" smtClean="0"/>
          </a:p>
        </p:txBody>
      </p:sp>
      <p:pic>
        <p:nvPicPr>
          <p:cNvPr id="6" name="Picture 5" descr="NHS_SEAL_RGB_150dp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74638"/>
            <a:ext cx="1444752" cy="1444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781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NHS globally relevant content: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62094"/>
          </a:xfrm>
        </p:spPr>
        <p:txBody>
          <a:bodyPr>
            <a:normAutofit/>
          </a:bodyPr>
          <a:lstStyle/>
          <a:p>
            <a:r>
              <a:rPr lang="en-US" dirty="0" smtClean="0"/>
              <a:t>12 new courses finished the first semester</a:t>
            </a:r>
          </a:p>
          <a:p>
            <a:r>
              <a:rPr lang="en-US" dirty="0" smtClean="0"/>
              <a:t>Incorporate sustainability into the curriculum</a:t>
            </a:r>
          </a:p>
          <a:p>
            <a:r>
              <a:rPr lang="en-US" dirty="0" smtClean="0"/>
              <a:t>Complete review of assessments for over 100 courses</a:t>
            </a:r>
          </a:p>
          <a:p>
            <a:r>
              <a:rPr lang="en-US" dirty="0" smtClean="0"/>
              <a:t>Articulated course sequences (tracks) and pre-requisites for all 2010-2011.</a:t>
            </a:r>
          </a:p>
          <a:p>
            <a:r>
              <a:rPr lang="en-US" dirty="0" smtClean="0"/>
              <a:t>Integrate the appropriate use of </a:t>
            </a:r>
            <a:r>
              <a:rPr lang="en-US" dirty="0" smtClean="0"/>
              <a:t>technology</a:t>
            </a:r>
          </a:p>
          <a:p>
            <a:r>
              <a:rPr lang="en-US" dirty="0" smtClean="0"/>
              <a:t>ARTstor.org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19080000">
            <a:off x="4970705" y="5805259"/>
            <a:ext cx="6091287" cy="457200"/>
          </a:xfrm>
          <a:prstGeom prst="rect">
            <a:avLst/>
          </a:prstGeom>
          <a:solidFill>
            <a:srgbClr val="708D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TextBox 5"/>
          <p:cNvSpPr txBox="1"/>
          <p:nvPr/>
        </p:nvSpPr>
        <p:spPr>
          <a:xfrm rot="19080000">
            <a:off x="7553559" y="5518675"/>
            <a:ext cx="136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2010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seal color web 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8176" y="341376"/>
            <a:ext cx="5983224" cy="1143000"/>
          </a:xfrm>
        </p:spPr>
        <p:txBody>
          <a:bodyPr/>
          <a:lstStyle/>
          <a:p>
            <a:r>
              <a:rPr lang="en-US" dirty="0" smtClean="0"/>
              <a:t>NHS and the IB</a:t>
            </a:r>
            <a:endParaRPr lang="en-US" dirty="0"/>
          </a:p>
        </p:txBody>
      </p:sp>
      <p:pic>
        <p:nvPicPr>
          <p:cNvPr id="6" name="Picture 5" descr="IB logo and se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24" y="4299544"/>
            <a:ext cx="2895600" cy="9582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200" y="5257800"/>
            <a:ext cx="7848600" cy="1286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00B5CB"/>
              </a:buClr>
            </a:pPr>
            <a:r>
              <a:rPr lang="en-GB" sz="2400" dirty="0" smtClean="0">
                <a:ea typeface="Times New Roman" pitchFamily="-108" charset="0"/>
                <a:cs typeface="Times New Roman" pitchFamily="-108" charset="0"/>
              </a:rPr>
              <a:t>The International Baccalaureate aims to develop inquiring, knowledgeable and caring young people who help to create a better and more peaceful world through intercultural understanding and respect.</a:t>
            </a:r>
            <a:endParaRPr lang="en-GB" sz="2400" dirty="0">
              <a:ea typeface="Times New Roman" pitchFamily="-108" charset="0"/>
              <a:cs typeface="Times New Roman" pitchFamily="-10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1484376"/>
            <a:ext cx="8001000" cy="99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00B5CB"/>
              </a:buClr>
            </a:pPr>
            <a:r>
              <a:rPr lang="en-GB" sz="2400" dirty="0" smtClean="0">
                <a:ea typeface="Times New Roman" pitchFamily="-108" charset="0"/>
                <a:cs typeface="Times New Roman" pitchFamily="-108" charset="0"/>
              </a:rPr>
              <a:t>New Hampton School prepares students for life-long learning through self-discovery, authentic relationships, civic responsibility, and global citizenship.</a:t>
            </a:r>
            <a:endParaRPr lang="en-GB" sz="2400" dirty="0">
              <a:ea typeface="Times New Roman" pitchFamily="-108" charset="0"/>
              <a:cs typeface="Times New Roman" pitchFamily="-10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2743200"/>
            <a:ext cx="8001000" cy="1286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00B5CB"/>
              </a:buClr>
            </a:pPr>
            <a:r>
              <a:rPr lang="en-GB" sz="2400" dirty="0" smtClean="0">
                <a:ea typeface="Times New Roman" pitchFamily="-108" charset="0"/>
                <a:cs typeface="Times New Roman" pitchFamily="-108" charset="0"/>
              </a:rPr>
              <a:t>New Hampton School will be a nationally recognized innovator, known for our globally oriented program that nurtures creative, compassionate students who are empowered to make a difference in the world.</a:t>
            </a:r>
            <a:endParaRPr lang="en-GB" sz="2400" dirty="0">
              <a:ea typeface="Times New Roman" pitchFamily="-108" charset="0"/>
              <a:cs typeface="Times New Roman" pitchFamily="-108" charset="0"/>
            </a:endParaRPr>
          </a:p>
        </p:txBody>
      </p:sp>
      <p:pic>
        <p:nvPicPr>
          <p:cNvPr id="10" name="Picture 9" descr="NHS_SEAL_RGB_150dp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24" y="344424"/>
            <a:ext cx="1139952" cy="1139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997</Words>
  <Application>Microsoft Macintosh PowerPoint</Application>
  <PresentationFormat>On-screen Show (4:3)</PresentationFormat>
  <Paragraphs>294</Paragraphs>
  <Slides>26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Curriculum Update January 4th, 2010 Master Classroom Academic Resource Center New Hampton, New Hampshire USA </vt:lpstr>
      <vt:lpstr>NHS Curricular Direction</vt:lpstr>
      <vt:lpstr>NHS Teacher Profile</vt:lpstr>
      <vt:lpstr>Professional Development</vt:lpstr>
      <vt:lpstr>Foundations of Learning</vt:lpstr>
      <vt:lpstr>Foundations of Learning</vt:lpstr>
      <vt:lpstr>Globally Relevant Content</vt:lpstr>
      <vt:lpstr>NHS globally relevant content:</vt:lpstr>
      <vt:lpstr>NHS and the IB</vt:lpstr>
      <vt:lpstr>12 IB Trained Teachers at NHS</vt:lpstr>
      <vt:lpstr>New IB Courses</vt:lpstr>
      <vt:lpstr>IB Questions Curriculum Day 2009</vt:lpstr>
      <vt:lpstr>IB Questions and Answers </vt:lpstr>
      <vt:lpstr>China Exchange</vt:lpstr>
      <vt:lpstr>China Exchange</vt:lpstr>
      <vt:lpstr>Reciprocal Cross-Cultural Exchange</vt:lpstr>
      <vt:lpstr>NHS Curriculum</vt:lpstr>
      <vt:lpstr>NHS Curricular Opportunities</vt:lpstr>
      <vt:lpstr>Global Curriculum Timeline</vt:lpstr>
      <vt:lpstr>Important 2010 Due Dates</vt:lpstr>
      <vt:lpstr>http://newhamptoncurriculum.wikispaces.com/</vt:lpstr>
      <vt:lpstr> Questions?</vt:lpstr>
      <vt:lpstr>Slide 23</vt:lpstr>
      <vt:lpstr>Slide 24</vt:lpstr>
      <vt:lpstr>Slide 25</vt:lpstr>
      <vt:lpstr>Slide 26</vt:lpstr>
    </vt:vector>
  </TitlesOfParts>
  <Company>New Hampton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Love</dc:creator>
  <cp:lastModifiedBy>Dan Love</cp:lastModifiedBy>
  <cp:revision>79</cp:revision>
  <cp:lastPrinted>2010-01-04T00:38:21Z</cp:lastPrinted>
  <dcterms:created xsi:type="dcterms:W3CDTF">2010-01-04T15:07:11Z</dcterms:created>
  <dcterms:modified xsi:type="dcterms:W3CDTF">2010-01-04T15:07:50Z</dcterms:modified>
</cp:coreProperties>
</file>